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314" r:id="rId4"/>
    <p:sldId id="316" r:id="rId5"/>
    <p:sldId id="327" r:id="rId6"/>
    <p:sldId id="320" r:id="rId7"/>
    <p:sldId id="273" r:id="rId8"/>
    <p:sldId id="329" r:id="rId9"/>
    <p:sldId id="277" r:id="rId10"/>
    <p:sldId id="279" r:id="rId11"/>
    <p:sldId id="281" r:id="rId12"/>
    <p:sldId id="283" r:id="rId13"/>
    <p:sldId id="285" r:id="rId14"/>
    <p:sldId id="287" r:id="rId15"/>
    <p:sldId id="289" r:id="rId16"/>
    <p:sldId id="291" r:id="rId17"/>
    <p:sldId id="293" r:id="rId18"/>
    <p:sldId id="295" r:id="rId19"/>
    <p:sldId id="326" r:id="rId20"/>
    <p:sldId id="297" r:id="rId21"/>
    <p:sldId id="299" r:id="rId22"/>
    <p:sldId id="301" r:id="rId23"/>
    <p:sldId id="324" r:id="rId24"/>
    <p:sldId id="303" r:id="rId25"/>
    <p:sldId id="305" r:id="rId26"/>
    <p:sldId id="307" r:id="rId27"/>
    <p:sldId id="330" r:id="rId28"/>
    <p:sldId id="310" r:id="rId29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115" d="100"/>
          <a:sy n="115" d="100"/>
        </p:scale>
        <p:origin x="-966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DCBC32-46AA-4CC0-A7E0-4BE31E3C4665}" type="datetimeFigureOut">
              <a:rPr lang="ru-RU"/>
              <a:pPr>
                <a:defRPr/>
              </a:pPr>
              <a:t>08.12.2015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0E6BF0-33C1-4990-BE45-7D8C8775B9E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A2D51A-ECFF-43B9-84D3-1B8C624E86C2}" type="datetimeFigureOut">
              <a:rPr lang="ru-RU"/>
              <a:pPr>
                <a:defRPr/>
              </a:pPr>
              <a:t>08.12.2015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F7B8E9-CC94-46DC-9733-F97F73A9C5A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ECF9E5-AA37-47B4-8AD8-2797F4CA10C2}" type="datetimeFigureOut">
              <a:rPr lang="ru-RU"/>
              <a:pPr>
                <a:defRPr/>
              </a:pPr>
              <a:t>08.12.2015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A3A701-EDFA-4921-93C8-2C2C1A11CA8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FB3360-AC9C-4F06-B13B-89C9BB401411}" type="datetimeFigureOut">
              <a:rPr lang="ru-RU"/>
              <a:pPr>
                <a:defRPr/>
              </a:pPr>
              <a:t>08.12.2015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8E07E8-42E5-4433-87F7-91FC3AC9C35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46ACA3-2669-42F2-AE9D-1FFFE9CB7422}" type="datetimeFigureOut">
              <a:rPr lang="ru-RU"/>
              <a:pPr>
                <a:defRPr/>
              </a:pPr>
              <a:t>08.12.2015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0CD745-7810-4329-8746-D013A54767E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41B858-0B7A-4D65-B6AC-F9C10BD3120E}" type="datetimeFigureOut">
              <a:rPr lang="ru-RU"/>
              <a:pPr>
                <a:defRPr/>
              </a:pPr>
              <a:t>08.12.2015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71662F-B360-4193-8A57-7D98E535FB9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0F0E07-A25D-460A-9DA8-B83CB4E5BA1E}" type="datetimeFigureOut">
              <a:rPr lang="ru-RU"/>
              <a:pPr>
                <a:defRPr/>
              </a:pPr>
              <a:t>08.12.2015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310B5D-BB87-49A8-A6EC-45600B9C24D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74EED0-F188-413F-A687-4D62B6CB68B5}" type="datetimeFigureOut">
              <a:rPr lang="ru-RU"/>
              <a:pPr>
                <a:defRPr/>
              </a:pPr>
              <a:t>08.12.2015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824799-DE63-4272-BC36-E85535B5588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C29604-C7BF-4024-9CE0-BF122AE68CCD}" type="datetimeFigureOut">
              <a:rPr lang="ru-RU"/>
              <a:pPr>
                <a:defRPr/>
              </a:pPr>
              <a:t>08.12.2015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799533-01A3-4172-AD43-EF516044D1F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2CE7D7-C714-4A80-B768-C455EE572845}" type="datetimeFigureOut">
              <a:rPr lang="ru-RU"/>
              <a:pPr>
                <a:defRPr/>
              </a:pPr>
              <a:t>08.12.2015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3B9AA6-F31E-4592-B3E7-E2D54B83309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9523E2-B839-46FB-B1AA-6F76473AA1B2}" type="datetimeFigureOut">
              <a:rPr lang="ru-RU"/>
              <a:pPr>
                <a:defRPr/>
              </a:pPr>
              <a:t>08.12.2015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ACF033-A8A3-4A4C-BEB6-73465B74311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B2CD127-F215-4B6E-9959-026C207C480A}" type="datetimeFigureOut">
              <a:rPr lang="ru-RU"/>
              <a:pPr>
                <a:defRPr/>
              </a:pPr>
              <a:t>08.12.2015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F9BEE32-CFA8-4832-8AFD-18C06237C28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6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13314" name="Содержимое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13315" name="Picture 2" descr="C:\Users\а\Desktop\лиловый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2286000" y="404813"/>
            <a:ext cx="4572000" cy="304641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/>
            </a:pPr>
            <a:r>
              <a:rPr lang="ru-RU" sz="4800" dirty="0">
                <a:solidFill>
                  <a:srgbClr val="99284C"/>
                </a:solidFill>
                <a:latin typeface="+mj-lt"/>
                <a:cs typeface="+mn-cs"/>
              </a:rPr>
              <a:t>Развитие речи детей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/>
            </a:pPr>
            <a:r>
              <a:rPr lang="ru-RU" sz="4800" dirty="0">
                <a:solidFill>
                  <a:srgbClr val="99284C"/>
                </a:solidFill>
                <a:latin typeface="+mj-lt"/>
                <a:cs typeface="+mn-cs"/>
              </a:rPr>
              <a:t>дошкольного возраста.</a:t>
            </a:r>
          </a:p>
        </p:txBody>
      </p:sp>
      <p:pic>
        <p:nvPicPr>
          <p:cNvPr id="1331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27313" y="3419475"/>
            <a:ext cx="4032250" cy="29622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24578" name="Picture 6" descr="C:\Users\а\Desktop\шаблоны для презентации\ш-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0360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9" name="Picture 2" descr="DSC0146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4481513" cy="299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0" name="Picture 3" descr="DSC0160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92500" y="3078163"/>
            <a:ext cx="5651500" cy="3779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25602" name="Picture 6" descr="C:\Users\а\Desktop\шаблоны для презентации\ш-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0360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3" name="Rectangle 1"/>
          <p:cNvSpPr>
            <a:spLocks noChangeArrowheads="1"/>
          </p:cNvSpPr>
          <p:nvPr/>
        </p:nvSpPr>
        <p:spPr bwMode="auto">
          <a:xfrm>
            <a:off x="250825" y="138113"/>
            <a:ext cx="8785225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sz="2400" b="1">
                <a:solidFill>
                  <a:srgbClr val="000000"/>
                </a:solidFill>
                <a:cs typeface="Times New Roman" pitchFamily="18" charset="0"/>
              </a:rPr>
              <a:t>Игровые технологии для развития мелкой моторики в рамках логопедических занятий</a:t>
            </a:r>
            <a:r>
              <a:rPr lang="ru-RU" sz="2400" b="1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.</a:t>
            </a:r>
            <a:r>
              <a:rPr lang="ru-RU" sz="2400">
                <a:solidFill>
                  <a:srgbClr val="FFFFFF"/>
                </a:solidFill>
              </a:rPr>
              <a:t> </a:t>
            </a:r>
            <a:endParaRPr lang="ru-RU"/>
          </a:p>
        </p:txBody>
      </p:sp>
      <p:pic>
        <p:nvPicPr>
          <p:cNvPr id="25604" name="Picture 2" descr="DSC0150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5288" y="1125538"/>
            <a:ext cx="4248150" cy="309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5" name="Picture 3" descr="DSC0151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87900" y="2852738"/>
            <a:ext cx="4356100" cy="3671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26626" name="Picture 6" descr="C:\Users\а\Desktop\шаблоны для презентации\ш-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0360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7" name="Picture 2" descr="DSC0152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32363" y="333375"/>
            <a:ext cx="3829050" cy="597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19" name="Picture 3" descr="DSC0151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6200000" flipV="1">
            <a:off x="-406499" y="1422723"/>
            <a:ext cx="5924550" cy="38884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>
              <a:rot lat="21299999" lon="300000" rev="0"/>
            </a:camera>
            <a:lightRig rig="threePt" dir="t"/>
          </a:scene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27650" name="Picture 6" descr="C:\Users\а\Desktop\шаблоны для презентации\ш-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0360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1" name="Picture 2" descr="DSC0152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0825" y="1268413"/>
            <a:ext cx="4176713" cy="534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2" name="Picture 3" descr="DSC0152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00563" y="1268413"/>
            <a:ext cx="4483100" cy="5329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28674" name="Picture 6" descr="C:\Users\а\Desktop\шаблоны для презентации\ш-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0360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5" name="Прямоугольник 5"/>
          <p:cNvSpPr>
            <a:spLocks noChangeArrowheads="1"/>
          </p:cNvSpPr>
          <p:nvPr/>
        </p:nvSpPr>
        <p:spPr bwMode="auto">
          <a:xfrm>
            <a:off x="1763713" y="188913"/>
            <a:ext cx="5976937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>
                <a:latin typeface="Calibri" pitchFamily="34" charset="0"/>
              </a:rPr>
              <a:t>Массаж Су – Джок шариками</a:t>
            </a:r>
            <a:r>
              <a:rPr lang="ru-RU" b="1">
                <a:latin typeface="Calibri" pitchFamily="34" charset="0"/>
              </a:rPr>
              <a:t>. </a:t>
            </a:r>
            <a:endParaRPr lang="ru-RU">
              <a:latin typeface="Calibri" pitchFamily="34" charset="0"/>
            </a:endParaRPr>
          </a:p>
        </p:txBody>
      </p:sp>
      <p:sp>
        <p:nvSpPr>
          <p:cNvPr id="28676" name="Прямоугольник 6"/>
          <p:cNvSpPr>
            <a:spLocks noChangeArrowheads="1"/>
          </p:cNvSpPr>
          <p:nvPr/>
        </p:nvSpPr>
        <p:spPr bwMode="auto">
          <a:xfrm>
            <a:off x="323850" y="765175"/>
            <a:ext cx="864076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>
                <a:latin typeface="Calibri" pitchFamily="34" charset="0"/>
              </a:rPr>
              <a:t>Дети повторяют слова и выполняют действия с шариком в соответствии с текстом</a:t>
            </a:r>
          </a:p>
        </p:txBody>
      </p:sp>
      <p:pic>
        <p:nvPicPr>
          <p:cNvPr id="28677" name="Picture 2" descr="DSC0157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35600" y="1125538"/>
            <a:ext cx="3441700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8" name="Rectangle 3"/>
          <p:cNvSpPr>
            <a:spLocks noChangeArrowheads="1"/>
          </p:cNvSpPr>
          <p:nvPr/>
        </p:nvSpPr>
        <p:spPr bwMode="auto">
          <a:xfrm>
            <a:off x="0" y="44450"/>
            <a:ext cx="18415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28679" name="Rectangle 6"/>
          <p:cNvSpPr>
            <a:spLocks noChangeArrowheads="1"/>
          </p:cNvSpPr>
          <p:nvPr/>
        </p:nvSpPr>
        <p:spPr bwMode="auto">
          <a:xfrm>
            <a:off x="5795963" y="1708150"/>
            <a:ext cx="3097212" cy="467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ru-RU" sz="1400">
              <a:solidFill>
                <a:srgbClr val="000000"/>
              </a:solidFill>
              <a:latin typeface="Calibri" pitchFamily="34" charset="0"/>
              <a:cs typeface="Times New Roman" pitchFamily="18" charset="0"/>
            </a:endParaRPr>
          </a:p>
          <a:p>
            <a:endParaRPr lang="ru-RU" sz="1400">
              <a:solidFill>
                <a:srgbClr val="000000"/>
              </a:solidFill>
              <a:latin typeface="Calibri" pitchFamily="34" charset="0"/>
              <a:cs typeface="Times New Roman" pitchFamily="18" charset="0"/>
            </a:endParaRPr>
          </a:p>
          <a:p>
            <a:endParaRPr lang="ru-RU" sz="1400">
              <a:solidFill>
                <a:srgbClr val="000000"/>
              </a:solidFill>
              <a:latin typeface="Calibri" pitchFamily="34" charset="0"/>
              <a:cs typeface="Times New Roman" pitchFamily="18" charset="0"/>
            </a:endParaRPr>
          </a:p>
          <a:p>
            <a:endParaRPr lang="ru-RU" sz="1400">
              <a:solidFill>
                <a:srgbClr val="000000"/>
              </a:solidFill>
              <a:latin typeface="Calibri" pitchFamily="34" charset="0"/>
              <a:cs typeface="Times New Roman" pitchFamily="18" charset="0"/>
            </a:endParaRPr>
          </a:p>
          <a:p>
            <a:endParaRPr lang="ru-RU" sz="1400">
              <a:solidFill>
                <a:srgbClr val="000000"/>
              </a:solidFill>
              <a:latin typeface="Calibri" pitchFamily="34" charset="0"/>
              <a:cs typeface="Times New Roman" pitchFamily="18" charset="0"/>
            </a:endParaRPr>
          </a:p>
          <a:p>
            <a:endParaRPr lang="ru-RU" sz="1400">
              <a:solidFill>
                <a:srgbClr val="000000"/>
              </a:solidFill>
              <a:latin typeface="Calibri" pitchFamily="34" charset="0"/>
              <a:cs typeface="Times New Roman" pitchFamily="18" charset="0"/>
            </a:endParaRPr>
          </a:p>
          <a:p>
            <a:endParaRPr lang="ru-RU" sz="1400">
              <a:solidFill>
                <a:srgbClr val="000000"/>
              </a:solidFill>
              <a:latin typeface="Calibri" pitchFamily="34" charset="0"/>
              <a:cs typeface="Times New Roman" pitchFamily="18" charset="0"/>
            </a:endParaRPr>
          </a:p>
          <a:p>
            <a:endParaRPr lang="ru-RU" sz="1400">
              <a:solidFill>
                <a:srgbClr val="000000"/>
              </a:solidFill>
              <a:latin typeface="Calibri" pitchFamily="34" charset="0"/>
              <a:cs typeface="Times New Roman" pitchFamily="18" charset="0"/>
            </a:endParaRPr>
          </a:p>
          <a:p>
            <a:endParaRPr lang="ru-RU" sz="1400">
              <a:solidFill>
                <a:srgbClr val="000000"/>
              </a:solidFill>
              <a:latin typeface="Calibri" pitchFamily="34" charset="0"/>
              <a:cs typeface="Times New Roman" pitchFamily="18" charset="0"/>
            </a:endParaRPr>
          </a:p>
          <a:p>
            <a:endParaRPr lang="ru-RU" sz="1400">
              <a:solidFill>
                <a:srgbClr val="000000"/>
              </a:solidFill>
              <a:latin typeface="Calibri" pitchFamily="34" charset="0"/>
              <a:cs typeface="Times New Roman" pitchFamily="18" charset="0"/>
            </a:endParaRPr>
          </a:p>
          <a:p>
            <a:endParaRPr lang="ru-RU" sz="1400">
              <a:solidFill>
                <a:srgbClr val="000000"/>
              </a:solidFill>
              <a:latin typeface="Calibri" pitchFamily="34" charset="0"/>
              <a:cs typeface="Times New Roman" pitchFamily="18" charset="0"/>
            </a:endParaRPr>
          </a:p>
          <a:p>
            <a:r>
              <a:rPr lang="ru-RU" sz="1600" b="1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Я мячом круги катаю, </a:t>
            </a:r>
            <a:endParaRPr lang="ru-RU" sz="1600" b="1"/>
          </a:p>
          <a:p>
            <a:pPr eaLnBrk="0" hangingPunct="0"/>
            <a:r>
              <a:rPr lang="ru-RU" sz="1600" b="1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Взад - вперед его гоняю.</a:t>
            </a:r>
            <a:r>
              <a:rPr lang="ru-RU" sz="1600" b="1">
                <a:solidFill>
                  <a:srgbClr val="FFFFFF"/>
                </a:solidFill>
                <a:latin typeface="Calibri" pitchFamily="34" charset="0"/>
                <a:cs typeface="Times New Roman" pitchFamily="18" charset="0"/>
              </a:rPr>
              <a:t> </a:t>
            </a:r>
            <a:endParaRPr lang="ru-RU" sz="1600" b="1"/>
          </a:p>
          <a:p>
            <a:pPr eaLnBrk="0" hangingPunct="0"/>
            <a:r>
              <a:rPr lang="ru-RU" sz="1600" b="1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Им поглажу я ладошку,</a:t>
            </a:r>
            <a:endParaRPr lang="ru-RU" sz="1600" b="1"/>
          </a:p>
          <a:p>
            <a:pPr eaLnBrk="0" hangingPunct="0"/>
            <a:r>
              <a:rPr lang="ru-RU" sz="1600" b="1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Будто я сметаю крошку.</a:t>
            </a:r>
            <a:r>
              <a:rPr lang="ru-RU" sz="1600" b="1">
                <a:solidFill>
                  <a:srgbClr val="FFFFFF"/>
                </a:solidFill>
                <a:latin typeface="Calibri" pitchFamily="34" charset="0"/>
                <a:cs typeface="Times New Roman" pitchFamily="18" charset="0"/>
              </a:rPr>
              <a:t> </a:t>
            </a:r>
            <a:endParaRPr lang="ru-RU" sz="1600" b="1"/>
          </a:p>
          <a:p>
            <a:pPr eaLnBrk="0" hangingPunct="0"/>
            <a:r>
              <a:rPr lang="ru-RU" sz="1600" b="1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И сожму его немножко,</a:t>
            </a:r>
            <a:endParaRPr lang="ru-RU" sz="1600" b="1"/>
          </a:p>
          <a:p>
            <a:pPr eaLnBrk="0" hangingPunct="0"/>
            <a:r>
              <a:rPr lang="ru-RU" sz="1600" b="1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Как сжимает лапу кошка.</a:t>
            </a:r>
            <a:r>
              <a:rPr lang="ru-RU" sz="1600" b="1">
                <a:solidFill>
                  <a:srgbClr val="FFFFFF"/>
                </a:solidFill>
                <a:latin typeface="Calibri" pitchFamily="34" charset="0"/>
                <a:cs typeface="Times New Roman" pitchFamily="18" charset="0"/>
              </a:rPr>
              <a:t> </a:t>
            </a:r>
            <a:endParaRPr lang="ru-RU" sz="1600" b="1"/>
          </a:p>
          <a:p>
            <a:pPr eaLnBrk="0" hangingPunct="0"/>
            <a:r>
              <a:rPr lang="ru-RU" sz="1600" b="1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Каждым пальцем мяч </a:t>
            </a:r>
            <a:endParaRPr lang="ru-RU" sz="1600" b="1"/>
          </a:p>
          <a:p>
            <a:pPr eaLnBrk="0" hangingPunct="0"/>
            <a:r>
              <a:rPr lang="ru-RU" sz="1600" b="1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прижму</a:t>
            </a:r>
            <a:endParaRPr lang="ru-RU" sz="1600" b="1"/>
          </a:p>
          <a:p>
            <a:pPr eaLnBrk="0" hangingPunct="0"/>
            <a:r>
              <a:rPr lang="ru-RU" sz="1600" b="1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И другой рукой начну</a:t>
            </a:r>
            <a:endParaRPr lang="ru-RU" sz="1600" b="1"/>
          </a:p>
        </p:txBody>
      </p:sp>
      <p:pic>
        <p:nvPicPr>
          <p:cNvPr id="28680" name="Picture 7" descr="DSC0151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4213" y="1916113"/>
            <a:ext cx="4232275" cy="3408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29698" name="Picture 6" descr="C:\Users\а\Desktop\шаблоны для презентации\ш-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699" name="Rectangle 1"/>
          <p:cNvSpPr>
            <a:spLocks noChangeArrowheads="1"/>
          </p:cNvSpPr>
          <p:nvPr/>
        </p:nvSpPr>
        <p:spPr bwMode="auto">
          <a:xfrm>
            <a:off x="0" y="36513"/>
            <a:ext cx="914400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b="1">
                <a:cs typeface="Times New Roman" pitchFamily="18" charset="0"/>
              </a:rPr>
              <a:t>Массаж пальцев эластичным кольцом. Дети поочередно надевают массажные кольца </a:t>
            </a:r>
            <a:endParaRPr lang="ru-RU">
              <a:cs typeface="Times New Roman" pitchFamily="18" charset="0"/>
            </a:endParaRPr>
          </a:p>
          <a:p>
            <a:pPr algn="ctr" eaLnBrk="0" hangingPunct="0"/>
            <a:r>
              <a:rPr lang="ru-RU" b="1">
                <a:cs typeface="Times New Roman" pitchFamily="18" charset="0"/>
              </a:rPr>
              <a:t>на каждый палец, проговаривая стихотворение</a:t>
            </a:r>
            <a:endParaRPr lang="ru-RU">
              <a:cs typeface="Times New Roman" pitchFamily="18" charset="0"/>
            </a:endParaRPr>
          </a:p>
          <a:p>
            <a:pPr algn="ctr" eaLnBrk="0" hangingPunct="0"/>
            <a:r>
              <a:rPr lang="ru-RU" b="1">
                <a:cs typeface="Times New Roman" pitchFamily="18" charset="0"/>
              </a:rPr>
              <a:t>пальчиковой гимнастики.</a:t>
            </a:r>
            <a:endParaRPr lang="ru-RU"/>
          </a:p>
        </p:txBody>
      </p:sp>
      <p:sp>
        <p:nvSpPr>
          <p:cNvPr id="29700" name="Rectangle 2"/>
          <p:cNvSpPr>
            <a:spLocks noChangeArrowheads="1"/>
          </p:cNvSpPr>
          <p:nvPr/>
        </p:nvSpPr>
        <p:spPr bwMode="auto">
          <a:xfrm>
            <a:off x="6948488" y="561975"/>
            <a:ext cx="2016125" cy="6246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ru-RU" sz="1000">
              <a:solidFill>
                <a:srgbClr val="000000"/>
              </a:solidFill>
              <a:cs typeface="Times New Roman" pitchFamily="18" charset="0"/>
            </a:endParaRPr>
          </a:p>
          <a:p>
            <a:endParaRPr lang="ru-RU" sz="1000">
              <a:solidFill>
                <a:srgbClr val="000000"/>
              </a:solidFill>
              <a:cs typeface="Times New Roman" pitchFamily="18" charset="0"/>
            </a:endParaRPr>
          </a:p>
          <a:p>
            <a:endParaRPr lang="ru-RU" sz="1000">
              <a:solidFill>
                <a:srgbClr val="000000"/>
              </a:solidFill>
              <a:cs typeface="Times New Roman" pitchFamily="18" charset="0"/>
            </a:endParaRPr>
          </a:p>
          <a:p>
            <a:endParaRPr lang="ru-RU" sz="1000">
              <a:solidFill>
                <a:srgbClr val="000000"/>
              </a:solidFill>
              <a:cs typeface="Times New Roman" pitchFamily="18" charset="0"/>
            </a:endParaRPr>
          </a:p>
          <a:p>
            <a:endParaRPr lang="ru-RU" sz="1000">
              <a:solidFill>
                <a:srgbClr val="000000"/>
              </a:solidFill>
              <a:cs typeface="Times New Roman" pitchFamily="18" charset="0"/>
            </a:endParaRPr>
          </a:p>
          <a:p>
            <a:endParaRPr lang="ru-RU" sz="1000">
              <a:solidFill>
                <a:srgbClr val="000000"/>
              </a:solidFill>
              <a:cs typeface="Times New Roman" pitchFamily="18" charset="0"/>
            </a:endParaRPr>
          </a:p>
          <a:p>
            <a:endParaRPr lang="ru-RU" sz="1000">
              <a:solidFill>
                <a:srgbClr val="000000"/>
              </a:solidFill>
              <a:cs typeface="Times New Roman" pitchFamily="18" charset="0"/>
            </a:endParaRPr>
          </a:p>
          <a:p>
            <a:endParaRPr lang="ru-RU" sz="1000">
              <a:solidFill>
                <a:srgbClr val="000000"/>
              </a:solidFill>
              <a:cs typeface="Times New Roman" pitchFamily="18" charset="0"/>
            </a:endParaRPr>
          </a:p>
          <a:p>
            <a:endParaRPr lang="ru-RU" sz="1000">
              <a:solidFill>
                <a:srgbClr val="000000"/>
              </a:solidFill>
              <a:cs typeface="Times New Roman" pitchFamily="18" charset="0"/>
            </a:endParaRPr>
          </a:p>
          <a:p>
            <a:endParaRPr lang="ru-RU" sz="1000">
              <a:solidFill>
                <a:srgbClr val="000000"/>
              </a:solidFill>
              <a:cs typeface="Times New Roman" pitchFamily="18" charset="0"/>
            </a:endParaRPr>
          </a:p>
          <a:p>
            <a:endParaRPr lang="ru-RU" sz="1000">
              <a:solidFill>
                <a:srgbClr val="000000"/>
              </a:solidFill>
              <a:cs typeface="Times New Roman" pitchFamily="18" charset="0"/>
            </a:endParaRPr>
          </a:p>
          <a:p>
            <a:endParaRPr lang="ru-RU" sz="1000">
              <a:solidFill>
                <a:srgbClr val="000000"/>
              </a:solidFill>
              <a:cs typeface="Times New Roman" pitchFamily="18" charset="0"/>
            </a:endParaRPr>
          </a:p>
          <a:p>
            <a:endParaRPr lang="ru-RU" sz="1000">
              <a:solidFill>
                <a:srgbClr val="000000"/>
              </a:solidFill>
              <a:cs typeface="Times New Roman" pitchFamily="18" charset="0"/>
            </a:endParaRPr>
          </a:p>
          <a:p>
            <a:endParaRPr lang="ru-RU" sz="1000">
              <a:solidFill>
                <a:srgbClr val="000000"/>
              </a:solidFill>
              <a:cs typeface="Times New Roman" pitchFamily="18" charset="0"/>
            </a:endParaRPr>
          </a:p>
          <a:p>
            <a:endParaRPr lang="ru-RU" sz="1000">
              <a:solidFill>
                <a:srgbClr val="000000"/>
              </a:solidFill>
              <a:cs typeface="Times New Roman" pitchFamily="18" charset="0"/>
            </a:endParaRPr>
          </a:p>
          <a:p>
            <a:endParaRPr lang="ru-RU" sz="1000">
              <a:solidFill>
                <a:srgbClr val="000000"/>
              </a:solidFill>
              <a:cs typeface="Times New Roman" pitchFamily="18" charset="0"/>
            </a:endParaRPr>
          </a:p>
          <a:p>
            <a:endParaRPr lang="ru-RU" sz="1000">
              <a:solidFill>
                <a:srgbClr val="000000"/>
              </a:solidFill>
              <a:cs typeface="Times New Roman" pitchFamily="18" charset="0"/>
            </a:endParaRPr>
          </a:p>
          <a:p>
            <a:endParaRPr lang="ru-RU" sz="1000">
              <a:solidFill>
                <a:srgbClr val="000000"/>
              </a:solidFill>
              <a:cs typeface="Times New Roman" pitchFamily="18" charset="0"/>
            </a:endParaRPr>
          </a:p>
          <a:p>
            <a:endParaRPr lang="ru-RU" sz="1000">
              <a:solidFill>
                <a:srgbClr val="000000"/>
              </a:solidFill>
              <a:cs typeface="Times New Roman" pitchFamily="18" charset="0"/>
            </a:endParaRPr>
          </a:p>
          <a:p>
            <a:endParaRPr lang="ru-RU" sz="1000">
              <a:solidFill>
                <a:srgbClr val="000000"/>
              </a:solidFill>
              <a:cs typeface="Times New Roman" pitchFamily="18" charset="0"/>
            </a:endParaRPr>
          </a:p>
          <a:p>
            <a:endParaRPr lang="ru-RU" sz="1000">
              <a:solidFill>
                <a:srgbClr val="000000"/>
              </a:solidFill>
              <a:cs typeface="Times New Roman" pitchFamily="18" charset="0"/>
            </a:endParaRPr>
          </a:p>
          <a:p>
            <a:endParaRPr lang="ru-RU" sz="1000">
              <a:solidFill>
                <a:srgbClr val="000000"/>
              </a:solidFill>
              <a:cs typeface="Times New Roman" pitchFamily="18" charset="0"/>
            </a:endParaRPr>
          </a:p>
          <a:p>
            <a:endParaRPr lang="ru-RU" sz="1000">
              <a:solidFill>
                <a:srgbClr val="000000"/>
              </a:solidFill>
              <a:cs typeface="Times New Roman" pitchFamily="18" charset="0"/>
            </a:endParaRPr>
          </a:p>
          <a:p>
            <a:endParaRPr lang="ru-RU" sz="1000">
              <a:solidFill>
                <a:srgbClr val="000000"/>
              </a:solidFill>
              <a:cs typeface="Times New Roman" pitchFamily="18" charset="0"/>
            </a:endParaRPr>
          </a:p>
          <a:p>
            <a:endParaRPr lang="ru-RU" sz="1000">
              <a:solidFill>
                <a:srgbClr val="000000"/>
              </a:solidFill>
              <a:cs typeface="Times New Roman" pitchFamily="18" charset="0"/>
            </a:endParaRPr>
          </a:p>
          <a:p>
            <a:r>
              <a:rPr lang="ru-RU" sz="1000">
                <a:solidFill>
                  <a:srgbClr val="000000"/>
                </a:solidFill>
                <a:cs typeface="Times New Roman" pitchFamily="18" charset="0"/>
              </a:rPr>
              <a:t>Раз – два – три – четыре – пять, </a:t>
            </a:r>
            <a:endParaRPr lang="ru-RU" sz="1200">
              <a:cs typeface="Times New Roman" pitchFamily="18" charset="0"/>
            </a:endParaRPr>
          </a:p>
          <a:p>
            <a:pPr eaLnBrk="0" hangingPunct="0"/>
            <a:r>
              <a:rPr lang="ru-RU" sz="1000" i="1">
                <a:solidFill>
                  <a:srgbClr val="000000"/>
                </a:solidFill>
                <a:cs typeface="Times New Roman" pitchFamily="18" charset="0"/>
              </a:rPr>
              <a:t>/разгибать пальцы по одному/</a:t>
            </a:r>
            <a:r>
              <a:rPr lang="ru-RU" sz="1000">
                <a:solidFill>
                  <a:srgbClr val="FFFFFF"/>
                </a:solidFill>
              </a:rPr>
              <a:t> </a:t>
            </a:r>
            <a:endParaRPr lang="ru-RU" sz="1200">
              <a:cs typeface="Times New Roman" pitchFamily="18" charset="0"/>
            </a:endParaRPr>
          </a:p>
          <a:p>
            <a:pPr eaLnBrk="0" hangingPunct="0"/>
            <a:r>
              <a:rPr lang="ru-RU" sz="1000">
                <a:solidFill>
                  <a:srgbClr val="000000"/>
                </a:solidFill>
                <a:cs typeface="Times New Roman" pitchFamily="18" charset="0"/>
              </a:rPr>
              <a:t>Вышли пальцы погулять,</a:t>
            </a:r>
            <a:r>
              <a:rPr lang="ru-RU" sz="1000">
                <a:solidFill>
                  <a:srgbClr val="FFFFFF"/>
                </a:solidFill>
              </a:rPr>
              <a:t> </a:t>
            </a:r>
            <a:endParaRPr lang="ru-RU" sz="1200">
              <a:cs typeface="Times New Roman" pitchFamily="18" charset="0"/>
            </a:endParaRPr>
          </a:p>
          <a:p>
            <a:pPr eaLnBrk="0" hangingPunct="0"/>
            <a:r>
              <a:rPr lang="ru-RU" sz="1000">
                <a:solidFill>
                  <a:srgbClr val="000000"/>
                </a:solidFill>
                <a:cs typeface="Times New Roman" pitchFamily="18" charset="0"/>
              </a:rPr>
              <a:t>Этот пальчик самый сильный, </a:t>
            </a:r>
            <a:endParaRPr lang="ru-RU" sz="1200">
              <a:cs typeface="Times New Roman" pitchFamily="18" charset="0"/>
            </a:endParaRPr>
          </a:p>
          <a:p>
            <a:pPr eaLnBrk="0" hangingPunct="0"/>
            <a:r>
              <a:rPr lang="ru-RU" sz="1000">
                <a:solidFill>
                  <a:srgbClr val="000000"/>
                </a:solidFill>
                <a:cs typeface="Times New Roman" pitchFamily="18" charset="0"/>
              </a:rPr>
              <a:t>самый толстый и большой.</a:t>
            </a:r>
            <a:r>
              <a:rPr lang="ru-RU" sz="1000">
                <a:solidFill>
                  <a:srgbClr val="FFFFFF"/>
                </a:solidFill>
              </a:rPr>
              <a:t> </a:t>
            </a:r>
            <a:endParaRPr lang="ru-RU" sz="1200">
              <a:cs typeface="Times New Roman" pitchFamily="18" charset="0"/>
            </a:endParaRPr>
          </a:p>
          <a:p>
            <a:pPr eaLnBrk="0" hangingPunct="0"/>
            <a:r>
              <a:rPr lang="ru-RU" sz="1000">
                <a:solidFill>
                  <a:srgbClr val="000000"/>
                </a:solidFill>
                <a:cs typeface="Times New Roman" pitchFamily="18" charset="0"/>
              </a:rPr>
              <a:t>Этот пальчик для того, </a:t>
            </a:r>
            <a:endParaRPr lang="ru-RU" sz="1200">
              <a:cs typeface="Times New Roman" pitchFamily="18" charset="0"/>
            </a:endParaRPr>
          </a:p>
          <a:p>
            <a:pPr eaLnBrk="0" hangingPunct="0"/>
            <a:r>
              <a:rPr lang="ru-RU" sz="1000">
                <a:solidFill>
                  <a:srgbClr val="000000"/>
                </a:solidFill>
                <a:cs typeface="Times New Roman" pitchFamily="18" charset="0"/>
              </a:rPr>
              <a:t>чтоб показывать его.</a:t>
            </a:r>
            <a:r>
              <a:rPr lang="ru-RU" sz="1000">
                <a:solidFill>
                  <a:srgbClr val="FFFFFF"/>
                </a:solidFill>
              </a:rPr>
              <a:t> </a:t>
            </a:r>
            <a:endParaRPr lang="ru-RU" sz="1200">
              <a:cs typeface="Times New Roman" pitchFamily="18" charset="0"/>
            </a:endParaRPr>
          </a:p>
          <a:p>
            <a:pPr eaLnBrk="0" hangingPunct="0"/>
            <a:r>
              <a:rPr lang="ru-RU" sz="1000">
                <a:solidFill>
                  <a:srgbClr val="000000"/>
                </a:solidFill>
                <a:cs typeface="Times New Roman" pitchFamily="18" charset="0"/>
              </a:rPr>
              <a:t>Этот пальчик самый длинный </a:t>
            </a:r>
            <a:endParaRPr lang="ru-RU" sz="1200">
              <a:cs typeface="Times New Roman" pitchFamily="18" charset="0"/>
            </a:endParaRPr>
          </a:p>
          <a:p>
            <a:pPr eaLnBrk="0" hangingPunct="0"/>
            <a:r>
              <a:rPr lang="ru-RU" sz="1000">
                <a:solidFill>
                  <a:srgbClr val="000000"/>
                </a:solidFill>
                <a:cs typeface="Times New Roman" pitchFamily="18" charset="0"/>
              </a:rPr>
              <a:t>и стоит он в середине.</a:t>
            </a:r>
            <a:r>
              <a:rPr lang="ru-RU" sz="1000">
                <a:solidFill>
                  <a:srgbClr val="FFFFFF"/>
                </a:solidFill>
              </a:rPr>
              <a:t> </a:t>
            </a:r>
            <a:endParaRPr lang="ru-RU" sz="1200">
              <a:cs typeface="Times New Roman" pitchFamily="18" charset="0"/>
            </a:endParaRPr>
          </a:p>
          <a:p>
            <a:pPr eaLnBrk="0" hangingPunct="0"/>
            <a:r>
              <a:rPr lang="ru-RU" sz="1000">
                <a:solidFill>
                  <a:srgbClr val="000000"/>
                </a:solidFill>
                <a:cs typeface="Times New Roman" pitchFamily="18" charset="0"/>
              </a:rPr>
              <a:t>Этот пальчик безымянный,  </a:t>
            </a:r>
            <a:endParaRPr lang="ru-RU" sz="1200">
              <a:cs typeface="Times New Roman" pitchFamily="18" charset="0"/>
            </a:endParaRPr>
          </a:p>
          <a:p>
            <a:pPr eaLnBrk="0" hangingPunct="0"/>
            <a:r>
              <a:rPr lang="ru-RU" sz="1000">
                <a:solidFill>
                  <a:srgbClr val="000000"/>
                </a:solidFill>
                <a:cs typeface="Times New Roman" pitchFamily="18" charset="0"/>
              </a:rPr>
              <a:t>избалованный он самый.</a:t>
            </a:r>
            <a:endParaRPr lang="ru-RU" sz="1200">
              <a:cs typeface="Times New Roman" pitchFamily="18" charset="0"/>
            </a:endParaRPr>
          </a:p>
          <a:p>
            <a:pPr eaLnBrk="0" hangingPunct="0"/>
            <a:r>
              <a:rPr lang="ru-RU" sz="1000">
                <a:solidFill>
                  <a:srgbClr val="000000"/>
                </a:solidFill>
                <a:cs typeface="Times New Roman" pitchFamily="18" charset="0"/>
              </a:rPr>
              <a:t>А мизинчик, хоть и мал,</a:t>
            </a:r>
            <a:endParaRPr lang="ru-RU" sz="1200">
              <a:cs typeface="Times New Roman" pitchFamily="18" charset="0"/>
            </a:endParaRPr>
          </a:p>
          <a:p>
            <a:pPr eaLnBrk="0" hangingPunct="0"/>
            <a:r>
              <a:rPr lang="ru-RU" sz="1000">
                <a:solidFill>
                  <a:srgbClr val="000000"/>
                </a:solidFill>
                <a:cs typeface="Times New Roman" pitchFamily="18" charset="0"/>
              </a:rPr>
              <a:t>Очень ловок и удал.</a:t>
            </a:r>
            <a:r>
              <a:rPr lang="ru-RU" sz="1000">
                <a:solidFill>
                  <a:srgbClr val="FFFFFF"/>
                </a:solidFill>
              </a:rPr>
              <a:t> </a:t>
            </a:r>
            <a:endParaRPr lang="ru-RU"/>
          </a:p>
        </p:txBody>
      </p:sp>
      <p:pic>
        <p:nvPicPr>
          <p:cNvPr id="29701" name="Picture 3" descr="DSC0157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8" y="1557338"/>
            <a:ext cx="4243387" cy="2836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2" name="Picture 4" descr="DSC0157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9388" y="3573463"/>
            <a:ext cx="4592637" cy="3071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30722" name="Picture 6" descr="C:\Users\а\Desktop\шаблоны для презентации\ш-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52413" y="0"/>
            <a:ext cx="903605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3" name="Прямоугольник 5"/>
          <p:cNvSpPr>
            <a:spLocks noChangeArrowheads="1"/>
          </p:cNvSpPr>
          <p:nvPr/>
        </p:nvSpPr>
        <p:spPr bwMode="auto">
          <a:xfrm>
            <a:off x="250825" y="260350"/>
            <a:ext cx="8713788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>
                <a:latin typeface="Calibri" pitchFamily="34" charset="0"/>
              </a:rPr>
              <a:t>Игровые технологии для выработки плавной направленной воздушной струи, с целью коррекции звукопроизношения</a:t>
            </a:r>
            <a:endParaRPr lang="ru-RU">
              <a:latin typeface="Calibri" pitchFamily="34" charset="0"/>
            </a:endParaRPr>
          </a:p>
        </p:txBody>
      </p:sp>
      <p:pic>
        <p:nvPicPr>
          <p:cNvPr id="30724" name="Picture 3" descr="DSC0164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11638" y="908050"/>
            <a:ext cx="4449762" cy="25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5" name="Picture 4" descr="DSC0156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4149725"/>
            <a:ext cx="3708400" cy="2303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6" name="Picture 5" descr="DSC01650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140200" y="4005263"/>
            <a:ext cx="4464050" cy="2376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2555875" y="3608388"/>
            <a:ext cx="3051175" cy="461962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chemeClr val="accent5">
                    <a:lumMod val="75000"/>
                  </a:schemeClr>
                </a:solidFill>
                <a:latin typeface="+mn-lt"/>
                <a:cs typeface="+mn-cs"/>
              </a:rPr>
              <a:t>«Зимний ветерок» </a:t>
            </a:r>
          </a:p>
        </p:txBody>
      </p:sp>
      <p:sp>
        <p:nvSpPr>
          <p:cNvPr id="30728" name="Прямоугольник 10"/>
          <p:cNvSpPr>
            <a:spLocks noChangeArrowheads="1"/>
          </p:cNvSpPr>
          <p:nvPr/>
        </p:nvSpPr>
        <p:spPr bwMode="auto">
          <a:xfrm rot="10800000" flipV="1">
            <a:off x="246063" y="6413500"/>
            <a:ext cx="31019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>
                <a:solidFill>
                  <a:srgbClr val="FF0000"/>
                </a:solidFill>
                <a:latin typeface="Calibri" pitchFamily="34" charset="0"/>
              </a:rPr>
              <a:t>            </a:t>
            </a:r>
            <a:r>
              <a:rPr lang="ru-RU" sz="2000" b="1">
                <a:solidFill>
                  <a:srgbClr val="FF0000"/>
                </a:solidFill>
                <a:latin typeface="Calibri" pitchFamily="34" charset="0"/>
              </a:rPr>
              <a:t>«Вертушки»</a:t>
            </a:r>
            <a:endParaRPr lang="ru-RU" sz="200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30729" name="Rectangle 6"/>
          <p:cNvSpPr>
            <a:spLocks noChangeArrowheads="1"/>
          </p:cNvSpPr>
          <p:nvPr/>
        </p:nvSpPr>
        <p:spPr bwMode="auto">
          <a:xfrm>
            <a:off x="4500563" y="6283325"/>
            <a:ext cx="46434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ru-RU" b="1">
                <a:solidFill>
                  <a:srgbClr val="7030A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«Игра на губных гармошках»</a:t>
            </a:r>
            <a:endParaRPr lang="ru-RU">
              <a:solidFill>
                <a:srgbClr val="7030A0"/>
              </a:solidFill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30730" name="Picture 2" descr="DSC0165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50825" y="908050"/>
            <a:ext cx="3241675" cy="2665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31746" name="Picture 6" descr="C:\Users\а\Desktop\шаблоны для презентации\ш-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0360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7" name="Picture 3" descr="DSC0152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91000" y="188913"/>
            <a:ext cx="4341813" cy="2592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8" name="Picture 4" descr="DSC0153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0825" y="188913"/>
            <a:ext cx="3816350" cy="280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9" name="Picture 5" descr="DSC0152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3284538"/>
            <a:ext cx="4643438" cy="316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0" name="Picture 6" descr="DSC01520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148263" y="3429000"/>
            <a:ext cx="3341687" cy="295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91" name="Rectangle 7"/>
          <p:cNvSpPr>
            <a:spLocks noChangeArrowheads="1"/>
          </p:cNvSpPr>
          <p:nvPr/>
        </p:nvSpPr>
        <p:spPr bwMode="auto">
          <a:xfrm>
            <a:off x="4716463" y="6329363"/>
            <a:ext cx="4103687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>
              <a:defRPr/>
            </a:pPr>
            <a:r>
              <a:rPr lang="ru-RU" sz="1200" b="1" dirty="0">
                <a:solidFill>
                  <a:srgbClr val="FF0000"/>
                </a:solidFill>
                <a:latin typeface="Arial" pitchFamily="34" charset="0"/>
                <a:ea typeface="+mn-ea" charset="0"/>
                <a:cs typeface="+mn-cs" charset="0"/>
              </a:rPr>
              <a:t>«Фокус» Выработка сильной направленной струи воздуха вверх. Необходимо сдуть ватку с носа. </a:t>
            </a:r>
            <a:endParaRPr lang="ru-RU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1752" name="Прямоугольник 12"/>
          <p:cNvSpPr>
            <a:spLocks noChangeArrowheads="1"/>
          </p:cNvSpPr>
          <p:nvPr/>
        </p:nvSpPr>
        <p:spPr bwMode="auto">
          <a:xfrm>
            <a:off x="4140200" y="2781300"/>
            <a:ext cx="4608513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>
                <a:solidFill>
                  <a:srgbClr val="002060"/>
                </a:solidFill>
                <a:latin typeface="Calibri" pitchFamily="34" charset="0"/>
              </a:rPr>
              <a:t>«Мыльные пузыри» (Выработка плавной направленной струи по центру языка). </a:t>
            </a:r>
            <a:endParaRPr lang="ru-RU">
              <a:solidFill>
                <a:srgbClr val="002060"/>
              </a:solidFill>
              <a:latin typeface="Calibri" pitchFamily="34" charset="0"/>
            </a:endParaRPr>
          </a:p>
        </p:txBody>
      </p:sp>
      <p:sp>
        <p:nvSpPr>
          <p:cNvPr id="31753" name="Прямоугольник 13"/>
          <p:cNvSpPr>
            <a:spLocks noChangeArrowheads="1"/>
          </p:cNvSpPr>
          <p:nvPr/>
        </p:nvSpPr>
        <p:spPr bwMode="auto">
          <a:xfrm>
            <a:off x="0" y="2997200"/>
            <a:ext cx="528161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>
                <a:solidFill>
                  <a:srgbClr val="00B050"/>
                </a:solidFill>
                <a:latin typeface="Calibri" pitchFamily="34" charset="0"/>
              </a:rPr>
              <a:t>                             «Вертушки»</a:t>
            </a:r>
            <a:endParaRPr lang="ru-RU">
              <a:solidFill>
                <a:srgbClr val="00B050"/>
              </a:solidFill>
              <a:latin typeface="Calibri" pitchFamily="34" charset="0"/>
            </a:endParaRPr>
          </a:p>
        </p:txBody>
      </p:sp>
      <p:sp>
        <p:nvSpPr>
          <p:cNvPr id="31754" name="Прямоугольник 14"/>
          <p:cNvSpPr>
            <a:spLocks noChangeArrowheads="1"/>
          </p:cNvSpPr>
          <p:nvPr/>
        </p:nvSpPr>
        <p:spPr bwMode="auto">
          <a:xfrm>
            <a:off x="611188" y="6524625"/>
            <a:ext cx="47561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>
                <a:solidFill>
                  <a:srgbClr val="7030A0"/>
                </a:solidFill>
                <a:latin typeface="Calibri" pitchFamily="34" charset="0"/>
              </a:rPr>
              <a:t>                     «Султанчики»</a:t>
            </a:r>
            <a:endParaRPr lang="ru-RU">
              <a:solidFill>
                <a:srgbClr val="7030A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32770" name="Picture 6" descr="C:\Users\а\Desktop\шаблоны для презентации\ш-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0360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1" name="Rectangle 1"/>
          <p:cNvSpPr>
            <a:spLocks noChangeArrowheads="1"/>
          </p:cNvSpPr>
          <p:nvPr/>
        </p:nvSpPr>
        <p:spPr bwMode="auto">
          <a:xfrm>
            <a:off x="0" y="268288"/>
            <a:ext cx="8820150" cy="76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sz="4400">
                <a:solidFill>
                  <a:srgbClr val="FFC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«Осенний ветерок»</a:t>
            </a:r>
            <a:endParaRPr lang="ru-RU" sz="4400">
              <a:solidFill>
                <a:srgbClr val="FFC000"/>
              </a:solidFill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32772" name="Picture 5" descr="IMG_847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47813" y="1446213"/>
            <a:ext cx="6985000" cy="450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Заголовок 4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33794" name="Picture 6" descr="C:\Users\а\Desktop\шаблоны для презентации\ш-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0360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5" name="Picture 5" descr="DSC0165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388" y="620713"/>
            <a:ext cx="2952750" cy="280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6" name="Picture 6" descr="DSC0165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67175" y="1052513"/>
            <a:ext cx="3887788" cy="292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7" name="Rectangle 7"/>
          <p:cNvSpPr>
            <a:spLocks noChangeArrowheads="1"/>
          </p:cNvSpPr>
          <p:nvPr/>
        </p:nvSpPr>
        <p:spPr bwMode="auto">
          <a:xfrm>
            <a:off x="395288" y="171450"/>
            <a:ext cx="842486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sz="2000" b="1">
                <a:solidFill>
                  <a:schemeClr val="hlink"/>
                </a:solidFill>
              </a:rPr>
              <a:t>« Проведение индивидуальных занятий с детьми»</a:t>
            </a:r>
          </a:p>
        </p:txBody>
      </p:sp>
      <p:pic>
        <p:nvPicPr>
          <p:cNvPr id="33798" name="Picture 11" descr="DSC0151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132138" y="4292600"/>
            <a:ext cx="3152775" cy="2397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14338" name="Picture 2" descr="C:\Users\а\Desktop\лиловый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9" name="Прямоугольник 4"/>
          <p:cNvSpPr>
            <a:spLocks noChangeArrowheads="1"/>
          </p:cNvSpPr>
          <p:nvPr/>
        </p:nvSpPr>
        <p:spPr bwMode="auto">
          <a:xfrm>
            <a:off x="2652713" y="549275"/>
            <a:ext cx="383857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>
                <a:solidFill>
                  <a:srgbClr val="FF0000"/>
                </a:solidFill>
                <a:latin typeface="Calibri" pitchFamily="34" charset="0"/>
              </a:rPr>
              <a:t>Нормы по становлению звуков речи</a:t>
            </a:r>
          </a:p>
        </p:txBody>
      </p:sp>
      <p:sp>
        <p:nvSpPr>
          <p:cNvPr id="14340" name="Прямоугольник 6"/>
          <p:cNvSpPr>
            <a:spLocks noChangeArrowheads="1"/>
          </p:cNvSpPr>
          <p:nvPr/>
        </p:nvSpPr>
        <p:spPr bwMode="auto">
          <a:xfrm>
            <a:off x="323850" y="1304925"/>
            <a:ext cx="8640763" cy="463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2000" b="1" u="sng">
                <a:solidFill>
                  <a:srgbClr val="002060"/>
                </a:solidFill>
                <a:latin typeface="Calibri" pitchFamily="34" charset="0"/>
              </a:rPr>
              <a:t>В первые годы жизни</a:t>
            </a:r>
            <a:r>
              <a:rPr lang="ru-RU" sz="2000" b="1">
                <a:solidFill>
                  <a:srgbClr val="002060"/>
                </a:solidFill>
                <a:latin typeface="Calibri" pitchFamily="34" charset="0"/>
              </a:rPr>
              <a:t> из-за «незрелости» речевых органов ребенок может правильно произносить лишь самые простые по артикуляции звуки: А, О, Э, М, Б, П.</a:t>
            </a:r>
          </a:p>
          <a:p>
            <a:pPr algn="just"/>
            <a:endParaRPr lang="ru-RU" sz="2000" b="1">
              <a:solidFill>
                <a:srgbClr val="002060"/>
              </a:solidFill>
              <a:latin typeface="Calibri" pitchFamily="34" charset="0"/>
            </a:endParaRPr>
          </a:p>
          <a:p>
            <a:pPr algn="just"/>
            <a:r>
              <a:rPr lang="ru-RU" sz="2000" b="1" u="sng">
                <a:solidFill>
                  <a:srgbClr val="002060"/>
                </a:solidFill>
                <a:latin typeface="Calibri" pitchFamily="34" charset="0"/>
              </a:rPr>
              <a:t>В период от года до трех лет</a:t>
            </a:r>
            <a:r>
              <a:rPr lang="ru-RU" sz="2000" b="1">
                <a:solidFill>
                  <a:srgbClr val="002060"/>
                </a:solidFill>
                <a:latin typeface="Calibri" pitchFamily="34" charset="0"/>
              </a:rPr>
              <a:t> усваиваются другие артикуляторно простые звуки: И, Ы, У, Ф, В, Т, Г, К, Д, Н, Х, Й.</a:t>
            </a:r>
          </a:p>
          <a:p>
            <a:pPr algn="just"/>
            <a:endParaRPr lang="ru-RU" sz="2000" b="1">
              <a:solidFill>
                <a:srgbClr val="002060"/>
              </a:solidFill>
              <a:latin typeface="Calibri" pitchFamily="34" charset="0"/>
            </a:endParaRPr>
          </a:p>
          <a:p>
            <a:pPr algn="just"/>
            <a:r>
              <a:rPr lang="ru-RU" sz="2000" b="1" u="sng">
                <a:solidFill>
                  <a:srgbClr val="002060"/>
                </a:solidFill>
                <a:latin typeface="Calibri" pitchFamily="34" charset="0"/>
              </a:rPr>
              <a:t>От 3 до 5 лет</a:t>
            </a:r>
            <a:r>
              <a:rPr lang="ru-RU" sz="2000" b="1">
                <a:solidFill>
                  <a:srgbClr val="002060"/>
                </a:solidFill>
                <a:latin typeface="Calibri" pitchFamily="34" charset="0"/>
              </a:rPr>
              <a:t> появляются более сложные по артикуляции согласные звуки (С, З, Ц, Ш, Щ, Ж, Ч). До этого они или полностью отсутствуют в речи детей, или заменяются более простыми по артикуляции звуками.</a:t>
            </a:r>
          </a:p>
          <a:p>
            <a:pPr algn="just"/>
            <a:r>
              <a:rPr lang="ru-RU" sz="2000" b="1">
                <a:solidFill>
                  <a:srgbClr val="002060"/>
                </a:solidFill>
              </a:rPr>
              <a:t> </a:t>
            </a:r>
            <a:r>
              <a:rPr lang="ru-RU" sz="2000" b="1">
                <a:solidFill>
                  <a:srgbClr val="002060"/>
                </a:solidFill>
                <a:latin typeface="Calibri" pitchFamily="34" charset="0"/>
              </a:rPr>
              <a:t> </a:t>
            </a:r>
            <a:r>
              <a:rPr lang="ru-RU" b="1" u="sng">
                <a:solidFill>
                  <a:srgbClr val="002060"/>
                </a:solidFill>
              </a:rPr>
              <a:t>В период от 5 до 6 лет</a:t>
            </a:r>
            <a:r>
              <a:rPr lang="ru-RU" b="1">
                <a:solidFill>
                  <a:srgbClr val="002060"/>
                </a:solidFill>
              </a:rPr>
              <a:t> появляются самые артикуляторно сложные звуки (Р, Л).</a:t>
            </a:r>
          </a:p>
          <a:p>
            <a:pPr algn="just"/>
            <a:endParaRPr lang="ru-RU" sz="2000" b="1">
              <a:solidFill>
                <a:srgbClr val="002060"/>
              </a:solidFill>
              <a:latin typeface="Calibri" pitchFamily="34" charset="0"/>
            </a:endParaRPr>
          </a:p>
          <a:p>
            <a:pPr algn="just"/>
            <a:endParaRPr lang="ru-RU" sz="2000" b="1">
              <a:solidFill>
                <a:srgbClr val="002060"/>
              </a:solidFill>
              <a:latin typeface="Calibri" pitchFamily="34" charset="0"/>
            </a:endParaRPr>
          </a:p>
        </p:txBody>
      </p:sp>
      <p:sp>
        <p:nvSpPr>
          <p:cNvPr id="14341" name="Прямоугольник 7"/>
          <p:cNvSpPr>
            <a:spLocks noChangeArrowheads="1"/>
          </p:cNvSpPr>
          <p:nvPr/>
        </p:nvSpPr>
        <p:spPr bwMode="auto">
          <a:xfrm>
            <a:off x="755650" y="5303838"/>
            <a:ext cx="7920038" cy="74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763" indent="14288" algn="ctr">
              <a:lnSpc>
                <a:spcPct val="80000"/>
              </a:lnSpc>
            </a:pPr>
            <a:endParaRPr lang="ru-RU" b="1">
              <a:solidFill>
                <a:srgbClr val="FF0000"/>
              </a:solidFill>
            </a:endParaRPr>
          </a:p>
          <a:p>
            <a:pPr marL="4763" indent="14288" algn="ctr">
              <a:lnSpc>
                <a:spcPct val="80000"/>
              </a:lnSpc>
            </a:pPr>
            <a:r>
              <a:rPr lang="ru-RU" b="1">
                <a:solidFill>
                  <a:srgbClr val="FF0000"/>
                </a:solidFill>
                <a:latin typeface="Calibri" pitchFamily="34" charset="0"/>
              </a:rPr>
              <a:t>Оптимальный возраст для коррекции и развития речи – дошкольное детство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34818" name="Picture 6" descr="C:\Users\а\Desktop\шаблоны для презентации\ш-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2519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19" name="Rectangle 1"/>
          <p:cNvSpPr>
            <a:spLocks noChangeArrowheads="1"/>
          </p:cNvSpPr>
          <p:nvPr/>
        </p:nvSpPr>
        <p:spPr bwMode="auto">
          <a:xfrm>
            <a:off x="250825" y="104775"/>
            <a:ext cx="8893175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sz="2400" b="1">
                <a:solidFill>
                  <a:srgbClr val="000000"/>
                </a:solidFill>
                <a:cs typeface="Times New Roman" pitchFamily="18" charset="0"/>
              </a:rPr>
              <a:t>Игровые технологии для развития общей моторики в рамках логопедических занятий</a:t>
            </a:r>
            <a:r>
              <a:rPr lang="ru-RU" sz="2400" b="1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.</a:t>
            </a:r>
            <a:endParaRPr lang="ru-RU"/>
          </a:p>
        </p:txBody>
      </p:sp>
      <p:sp>
        <p:nvSpPr>
          <p:cNvPr id="34820" name="Rectangle 2"/>
          <p:cNvSpPr>
            <a:spLocks noChangeArrowheads="1"/>
          </p:cNvSpPr>
          <p:nvPr/>
        </p:nvSpPr>
        <p:spPr bwMode="auto">
          <a:xfrm>
            <a:off x="179388" y="904875"/>
            <a:ext cx="8964612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ru-RU" sz="1600" b="1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На логопедических занятиях уделяется внимание не только мелкой моторике , но и общей. </a:t>
            </a:r>
            <a:endParaRPr lang="ru-RU" sz="700" b="1"/>
          </a:p>
          <a:p>
            <a:pPr eaLnBrk="0" hangingPunct="0"/>
            <a:r>
              <a:rPr lang="ru-RU" sz="1600" b="1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а) Проведение различных физкультминуток (это всем известные «Зайчик серенький сидит», «Вырос высокий цветок» и т.д. «Мы ехали, ехали» и т.д. ), с целью снятия умственного напряжения, статического напряжения мышц спины, улучшение мозгового кровообращения</a:t>
            </a:r>
            <a:endParaRPr lang="ru-RU" b="1"/>
          </a:p>
        </p:txBody>
      </p:sp>
      <p:pic>
        <p:nvPicPr>
          <p:cNvPr id="34821" name="Picture 3" descr="DSC0159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388" y="1989138"/>
            <a:ext cx="4464050" cy="302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2" name="Picture 4" descr="DSC0160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67263" y="3213100"/>
            <a:ext cx="4376737" cy="3503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35842" name="Picture 6" descr="C:\Users\а\Desktop\шаблоны для презентации\ш-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71450"/>
            <a:ext cx="9144000" cy="702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3" name="Picture 2" descr="DSC0148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4427538" cy="292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4" name="Picture 4" descr="DSC0163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9388" y="3068638"/>
            <a:ext cx="4248150" cy="3673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5" name="Picture 5" descr="DSC0153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86300" y="3644900"/>
            <a:ext cx="4206875" cy="298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6" name="Picture 8" descr="IMG_850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859338" y="188913"/>
            <a:ext cx="4033837" cy="292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36866" name="Picture 6" descr="C:\Users\а\Desktop\шаблоны для презентации\ш-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7" name="Rectangle 1"/>
          <p:cNvSpPr>
            <a:spLocks noChangeArrowheads="1"/>
          </p:cNvSpPr>
          <p:nvPr/>
        </p:nvSpPr>
        <p:spPr bwMode="auto">
          <a:xfrm>
            <a:off x="0" y="61913"/>
            <a:ext cx="91440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b="1">
                <a:solidFill>
                  <a:schemeClr val="hlink"/>
                </a:solidFill>
              </a:rPr>
              <a:t>«Использование логосказок и театрально - игровой деятельности в</a:t>
            </a:r>
          </a:p>
          <a:p>
            <a:pPr algn="ctr"/>
            <a:r>
              <a:rPr lang="ru-RU" b="1">
                <a:solidFill>
                  <a:schemeClr val="hlink"/>
                </a:solidFill>
              </a:rPr>
              <a:t>работе с детьми»</a:t>
            </a:r>
          </a:p>
        </p:txBody>
      </p:sp>
      <p:pic>
        <p:nvPicPr>
          <p:cNvPr id="36868" name="Picture 2" descr="DSC0162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0825" y="765175"/>
            <a:ext cx="3529013" cy="273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9" name="Picture 3" descr="DSC0163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651500" y="3500438"/>
            <a:ext cx="3224213" cy="3357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0" name="Picture 4" descr="DSC0162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43438" y="692150"/>
            <a:ext cx="3921125" cy="2622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1" name="Picture 5" descr="DSC01510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79388" y="3573463"/>
            <a:ext cx="5329237" cy="309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Заголовок 4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37890" name="Picture 6" descr="C:\Users\а\Desktop\шаблоны для презентации\ш-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0360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1" name="Picture 4" descr="DSC0166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0825" y="168275"/>
            <a:ext cx="4249738" cy="284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2" name="Picture 5" descr="DSC0166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95825" y="1341438"/>
            <a:ext cx="4340225" cy="280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3" name="Picture 6" descr="DSC0166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50825" y="3429000"/>
            <a:ext cx="4608513" cy="308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4" name="Rectangle 7"/>
          <p:cNvSpPr>
            <a:spLocks noChangeArrowheads="1"/>
          </p:cNvSpPr>
          <p:nvPr/>
        </p:nvSpPr>
        <p:spPr bwMode="auto">
          <a:xfrm>
            <a:off x="4643438" y="288925"/>
            <a:ext cx="43211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sz="2400" b="1">
                <a:solidFill>
                  <a:schemeClr val="hlink"/>
                </a:solidFill>
              </a:rPr>
              <a:t>«Развитие связной речи»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38914" name="Picture 6" descr="C:\Users\а\Desktop\шаблоны для презентации\ш-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0360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5" name="Rectangle 1"/>
          <p:cNvSpPr>
            <a:spLocks noChangeArrowheads="1"/>
          </p:cNvSpPr>
          <p:nvPr/>
        </p:nvSpPr>
        <p:spPr bwMode="auto">
          <a:xfrm>
            <a:off x="1690688" y="6350"/>
            <a:ext cx="576262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sz="2000" b="1">
                <a:solidFill>
                  <a:srgbClr val="00206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Проведение  логопедических занятий</a:t>
            </a:r>
          </a:p>
          <a:p>
            <a:pPr algn="ctr"/>
            <a:r>
              <a:rPr lang="ru-RU" sz="2000" b="1">
                <a:solidFill>
                  <a:srgbClr val="00206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«Звуковая культура речи»</a:t>
            </a:r>
            <a:endParaRPr lang="ru-RU" sz="2000">
              <a:solidFill>
                <a:srgbClr val="002060"/>
              </a:solidFill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38916" name="Picture 2" descr="DSC0147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388" y="765175"/>
            <a:ext cx="4679950" cy="331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7" name="Picture 3" descr="DSC0163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03800" y="908050"/>
            <a:ext cx="3919538" cy="2622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8" name="Picture 4" descr="DSC0155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03800" y="3933825"/>
            <a:ext cx="3810000" cy="276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39938" name="Picture 6" descr="C:\Users\а\Desktop\шаблоны для презентации\ш-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0360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39" name="Rectangle 1"/>
          <p:cNvSpPr>
            <a:spLocks noChangeArrowheads="1"/>
          </p:cNvSpPr>
          <p:nvPr/>
        </p:nvSpPr>
        <p:spPr bwMode="auto">
          <a:xfrm>
            <a:off x="1690688" y="160338"/>
            <a:ext cx="57626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sz="2000" b="1">
                <a:latin typeface="Calibri" pitchFamily="34" charset="0"/>
                <a:ea typeface="Calibri" pitchFamily="34" charset="0"/>
                <a:cs typeface="Times New Roman" pitchFamily="18" charset="0"/>
              </a:rPr>
              <a:t>«</a:t>
            </a:r>
            <a:r>
              <a:rPr lang="ru-RU" sz="2000" b="1">
                <a:solidFill>
                  <a:srgbClr val="00206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Проведение открытых логопедических занятий»</a:t>
            </a:r>
            <a:endParaRPr lang="ru-RU" sz="2000">
              <a:solidFill>
                <a:srgbClr val="002060"/>
              </a:solidFill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39940" name="Picture 5" descr="IMG_849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92275" y="981075"/>
            <a:ext cx="7056438" cy="496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40962" name="Picture 6" descr="C:\Users\а\Desktop\шаблоны для презентации\ш-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0360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3" name="Rectangle 1"/>
          <p:cNvSpPr>
            <a:spLocks noChangeArrowheads="1"/>
          </p:cNvSpPr>
          <p:nvPr/>
        </p:nvSpPr>
        <p:spPr bwMode="auto">
          <a:xfrm>
            <a:off x="1690688" y="6350"/>
            <a:ext cx="576262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sz="2000" b="1">
                <a:latin typeface="Calibri" pitchFamily="34" charset="0"/>
                <a:ea typeface="Calibri" pitchFamily="34" charset="0"/>
                <a:cs typeface="Times New Roman" pitchFamily="18" charset="0"/>
              </a:rPr>
              <a:t>«</a:t>
            </a:r>
            <a:r>
              <a:rPr lang="ru-RU" sz="2000" b="1">
                <a:solidFill>
                  <a:srgbClr val="00206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Применение компьютерных технологий на логопедических занятиях»</a:t>
            </a:r>
            <a:endParaRPr lang="ru-RU" sz="2000">
              <a:solidFill>
                <a:srgbClr val="002060"/>
              </a:solidFill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40964" name="Picture 2" descr="DSC0164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3800" y="3644900"/>
            <a:ext cx="4032250" cy="2963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5" name="Picture 3" descr="DSC0164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3850" y="692150"/>
            <a:ext cx="4464050" cy="320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44036" name="Picture 4"/>
          <p:cNvPicPr>
            <a:picLocks noChangeAspect="1" noChangeArrowheads="1"/>
          </p:cNvPicPr>
          <p:nvPr>
            <p:ph type="body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3" name="Picture 3" descr="C:\Documents and Settings\Admin\Local Settings\Temporary Internet Files\Content.IE5\DMT5UYKU\MP900433350[1]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49361" y="-166637"/>
            <a:ext cx="9649072" cy="72007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1202" name="Rectangle 2"/>
          <p:cNvSpPr>
            <a:spLocks noChangeArrowheads="1"/>
          </p:cNvSpPr>
          <p:nvPr/>
        </p:nvSpPr>
        <p:spPr bwMode="auto">
          <a:xfrm>
            <a:off x="3348038" y="474663"/>
            <a:ext cx="5795962" cy="311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ru-RU" sz="6600" dirty="0">
                <a:solidFill>
                  <a:srgbClr val="FFFFFF"/>
                </a:solidFill>
                <a:latin typeface="Monotype Corsiva" pitchFamily="66" charset="0"/>
                <a:ea typeface="+mn-ea" charset="0"/>
                <a:cs typeface="+mn-cs" charset="0"/>
              </a:rPr>
              <a:t>БЛАГОДАРЮ </a:t>
            </a:r>
            <a:endParaRPr lang="ru-RU" sz="700" dirty="0">
              <a:latin typeface="Arial" pitchFamily="34" charset="0"/>
              <a:cs typeface="Arial" pitchFamily="34" charset="0"/>
            </a:endParaRPr>
          </a:p>
          <a:p>
            <a:pPr algn="ctr" eaLnBrk="0" hangingPunct="0">
              <a:defRPr/>
            </a:pPr>
            <a:r>
              <a:rPr lang="ru-RU" sz="6600" dirty="0">
                <a:solidFill>
                  <a:srgbClr val="FFFFFF"/>
                </a:solidFill>
                <a:latin typeface="Monotype Corsiva" pitchFamily="66" charset="0"/>
                <a:ea typeface="+mn-ea" charset="0"/>
                <a:cs typeface="+mn-cs" charset="0"/>
              </a:rPr>
              <a:t>ЗА </a:t>
            </a:r>
            <a:endParaRPr lang="ru-RU" sz="700" dirty="0">
              <a:latin typeface="Arial" pitchFamily="34" charset="0"/>
              <a:cs typeface="Arial" pitchFamily="34" charset="0"/>
            </a:endParaRPr>
          </a:p>
          <a:p>
            <a:pPr algn="ctr" eaLnBrk="0" hangingPunct="0">
              <a:defRPr/>
            </a:pPr>
            <a:r>
              <a:rPr lang="ru-RU" sz="6600" dirty="0">
                <a:solidFill>
                  <a:srgbClr val="FFFFFF"/>
                </a:solidFill>
                <a:latin typeface="Monotype Corsiva" pitchFamily="66" charset="0"/>
                <a:ea typeface="+mn-ea" charset="0"/>
                <a:cs typeface="+mn-cs" charset="0"/>
              </a:rPr>
              <a:t>ВНИМАНИЕ</a:t>
            </a:r>
            <a:r>
              <a:rPr lang="ru-RU" sz="6600" dirty="0">
                <a:solidFill>
                  <a:srgbClr val="FFFFFF"/>
                </a:solidFill>
                <a:latin typeface="Times New Roman" pitchFamily="18" charset="0"/>
                <a:ea typeface="+mn-ea" charset="0"/>
                <a:cs typeface="Times New Roman" pitchFamily="18" charset="0"/>
              </a:rPr>
              <a:t> 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4" descr="Рисунок1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99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57188" y="3286125"/>
            <a:ext cx="8572500" cy="3214688"/>
          </a:xfrm>
        </p:spPr>
        <p:txBody>
          <a:bodyPr/>
          <a:lstStyle/>
          <a:p>
            <a:pPr eaLnBrk="1" hangingPunct="1"/>
            <a:r>
              <a:rPr lang="ru-RU" sz="3200" b="1" smtClean="0">
                <a:solidFill>
                  <a:srgbClr val="85E0E0"/>
                </a:solidFill>
              </a:rPr>
              <a:t>В настоящее время выявляется большое количество детей, имеющих нарушения речи. Причин для этого может быть достаточно много: 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57188" y="3357563"/>
            <a:ext cx="8786812" cy="3143250"/>
          </a:xfrm>
        </p:spPr>
        <p:txBody>
          <a:bodyPr/>
          <a:lstStyle/>
          <a:p>
            <a:pPr eaLnBrk="1" hangingPunct="1">
              <a:buFont typeface="Arial" charset="0"/>
              <a:buNone/>
              <a:defRPr/>
            </a:pPr>
            <a:r>
              <a:rPr lang="ru-RU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</a:p>
          <a:p>
            <a:pPr eaLnBrk="1" hangingPunct="1">
              <a:buFont typeface="Arial" charset="0"/>
              <a:buNone/>
              <a:defRPr/>
            </a:pPr>
            <a:endParaRPr lang="ru-RU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buFont typeface="Arial" charset="0"/>
              <a:buNone/>
              <a:defRPr/>
            </a:pPr>
            <a:endParaRPr lang="ru-RU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9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4" descr="F:\Златик\238977.jpg"/>
          <p:cNvPicPr>
            <a:picLocks noChangeAspect="1" noChangeArrowheads="1"/>
          </p:cNvPicPr>
          <p:nvPr/>
        </p:nvPicPr>
        <p:blipFill>
          <a:blip r:embed="rId2">
            <a:lum bright="1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7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0"/>
            <a:ext cx="9001125" cy="6500813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ru-RU" u="sng" smtClean="0">
                <a:solidFill>
                  <a:srgbClr val="44FF44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Физиологические причины.</a:t>
            </a:r>
            <a:r>
              <a:rPr lang="ru-RU" smtClean="0">
                <a:solidFill>
                  <a:srgbClr val="44FF44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ru-RU" i="1" smtClean="0">
                <a:solidFill>
                  <a:srgbClr val="44FF44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У ребенка может быть укорочена уздечка языка; слишком большой или же слишком маленький и узкий язык; неправильный прикус.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ru-RU" u="sng" smtClean="0">
                <a:solidFill>
                  <a:srgbClr val="B5318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Неправильное воспитание речи ребенка в семье.</a:t>
            </a:r>
            <a:r>
              <a:rPr lang="ru-RU" smtClean="0">
                <a:solidFill>
                  <a:srgbClr val="B5318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ru-RU" i="1" smtClean="0">
                <a:solidFill>
                  <a:srgbClr val="B5318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Взрослые, умиляясь забавному лепету малыша, на протяжении длительного периода «сюсюкают» с ним, в результате чего у ребенка надолго задерживается развитие правильного звукопроизношения.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ru-RU" u="sng" smtClean="0">
                <a:solidFill>
                  <a:srgbClr val="44FF44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Двуязычие в семье.</a:t>
            </a:r>
            <a:r>
              <a:rPr lang="ru-RU" smtClean="0">
                <a:solidFill>
                  <a:srgbClr val="44FF44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ru-RU" i="1" smtClean="0">
                <a:solidFill>
                  <a:srgbClr val="44FF44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Разговаривая на разных языках, ребенок часто переносит особенности произношения одного языка на другой.</a:t>
            </a:r>
          </a:p>
          <a:p>
            <a:pPr eaLnBrk="1" hangingPunct="1">
              <a:lnSpc>
                <a:spcPct val="80000"/>
              </a:lnSpc>
              <a:buFont typeface="Arial" charset="0"/>
              <a:buNone/>
              <a:defRPr/>
            </a:pPr>
            <a:endParaRPr lang="ru-RU" u="sng" smtClean="0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lnSpc>
                <a:spcPct val="80000"/>
              </a:lnSpc>
              <a:buFont typeface="Arial" charset="0"/>
              <a:buNone/>
              <a:defRPr/>
            </a:pPr>
            <a:endParaRPr lang="ru-RU" sz="2400" u="sng" smtClean="0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7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583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583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83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83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583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583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583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583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583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583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583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583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371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17410" name="Picture 4"/>
          <p:cNvPicPr>
            <a:picLocks noChangeAspect="1" noChangeArrowheads="1"/>
          </p:cNvPicPr>
          <p:nvPr>
            <p:ph type="body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E:\ПСИХОЛОГ\рисунки\картинки-1(диск)\семья\семья4.jpeg"/>
          <p:cNvPicPr>
            <a:picLocks noChangeAspect="1" noChangeArrowheads="1"/>
          </p:cNvPicPr>
          <p:nvPr/>
        </p:nvPicPr>
        <p:blipFill>
          <a:blip r:embed="rId2">
            <a:lum bright="20000"/>
          </a:blip>
          <a:srcRect/>
          <a:stretch>
            <a:fillRect/>
          </a:stretch>
        </p:blipFill>
        <p:spPr bwMode="auto">
          <a:xfrm>
            <a:off x="0" y="0"/>
            <a:ext cx="91154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428625" y="0"/>
            <a:ext cx="8229600" cy="1279525"/>
          </a:xfrm>
        </p:spPr>
        <p:txBody>
          <a:bodyPr/>
          <a:lstStyle/>
          <a:p>
            <a:pPr eaLnBrk="1" hangingPunct="1">
              <a:defRPr/>
            </a:pPr>
            <a:r>
              <a:rPr lang="ru-RU" sz="2800" smtClean="0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Важным средством профилактики недостатков речи у детей является </a:t>
            </a:r>
            <a:br>
              <a:rPr lang="ru-RU" sz="2800" smtClean="0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ru-RU" sz="2800" b="1" i="1" u="sng" smtClean="0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правильная речь взрослых: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0" y="1285875"/>
            <a:ext cx="9144000" cy="5572125"/>
          </a:xfrm>
        </p:spPr>
        <p:txBody>
          <a:bodyPr/>
          <a:lstStyle/>
          <a:p>
            <a:pPr eaLnBrk="1" hangingPunct="1">
              <a:buFont typeface="Arial" charset="0"/>
              <a:buBlip>
                <a:blip r:embed="rId3"/>
              </a:buBlip>
              <a:defRPr/>
            </a:pPr>
            <a:r>
              <a:rPr lang="ru-RU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ru-RU" sz="240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речь должна быть правильной, литературной;</a:t>
            </a:r>
          </a:p>
          <a:p>
            <a:pPr eaLnBrk="1" hangingPunct="1">
              <a:buFont typeface="Arial" charset="0"/>
              <a:buBlip>
                <a:blip r:embed="rId3"/>
              </a:buBlip>
              <a:defRPr/>
            </a:pPr>
            <a:r>
              <a:rPr lang="ru-RU" sz="240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по форме и по тону речь должна быть неизменно вежливой;</a:t>
            </a:r>
          </a:p>
          <a:p>
            <a:pPr eaLnBrk="1" hangingPunct="1">
              <a:buFont typeface="Arial" charset="0"/>
              <a:buBlip>
                <a:blip r:embed="rId3"/>
              </a:buBlip>
              <a:defRPr/>
            </a:pPr>
            <a:r>
              <a:rPr lang="ru-RU" sz="240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структуру речи следует согласовывать с возрастом детей: чем меньше ребенок, тем проще должна быть синтаксическая структура обращенной к нему речи;</a:t>
            </a:r>
          </a:p>
          <a:p>
            <a:pPr eaLnBrk="1" hangingPunct="1">
              <a:buFont typeface="Arial" charset="0"/>
              <a:buBlip>
                <a:blip r:embed="rId3"/>
              </a:buBlip>
              <a:defRPr/>
            </a:pPr>
            <a:r>
              <a:rPr lang="ru-RU" sz="240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содержание речи взрослых должно строго соответствовать развитию, запасу представлений и интересам детей, опираться на их опыт;</a:t>
            </a:r>
          </a:p>
          <a:p>
            <a:pPr eaLnBrk="1" hangingPunct="1">
              <a:buFont typeface="Arial" charset="0"/>
              <a:buBlip>
                <a:blip r:embed="rId3"/>
              </a:buBlip>
              <a:defRPr/>
            </a:pPr>
            <a:r>
              <a:rPr lang="ru-RU" sz="240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Речь взрослых должна соответствовать таким критериям, как точность, ясность, простота, эмоциональная выразительность, образность, размеренность темпа и достаточная (но не чрезмерная) громкость.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99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99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99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0"/>
                            </p:stCondLst>
                            <p:childTnLst>
                              <p:par>
                                <p:cTn id="3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2000"/>
                            </p:stCondLst>
                            <p:childTnLst>
                              <p:par>
                                <p:cTn id="4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20482" name="Picture 6" descr="C:\Users\а\Desktop\шаблоны для презентации\ш-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0360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3" name="Picture 6" descr="IMG_846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51050" y="1773238"/>
            <a:ext cx="6481763" cy="403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4" name="WordArt 8"/>
          <p:cNvSpPr>
            <a:spLocks noChangeArrowheads="1" noChangeShapeType="1" noTextEdit="1"/>
          </p:cNvSpPr>
          <p:nvPr/>
        </p:nvSpPr>
        <p:spPr bwMode="auto">
          <a:xfrm>
            <a:off x="619125" y="260350"/>
            <a:ext cx="8524875" cy="2160588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/>
            <a:r>
              <a:rPr lang="ru-RU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Arial"/>
                <a:cs typeface="Arial"/>
              </a:rPr>
              <a:t>По страничкам логопедических занятий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3" descr="F:\Собрание логопеда\01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0" name="Picture 2" descr="F:\Собрание логопеда\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313" y="1285875"/>
            <a:ext cx="8715375" cy="4881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428596" y="285728"/>
            <a:ext cx="8215370" cy="1661993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  <a:cs typeface="+mn-cs"/>
              </a:rPr>
              <a:t>Артикуляционная гимнастика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5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+mn-lt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23554" name="Picture 6" descr="C:\Users\а\Desktop\шаблоны для презентации\ш-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0360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5" name="Picture 2" descr="DSC0159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3850" y="188913"/>
            <a:ext cx="4319588" cy="331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6" name="Picture 3" descr="DSC0159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27538" y="3141663"/>
            <a:ext cx="4716462" cy="3716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419</TotalTime>
  <Words>540</Words>
  <Application>Microsoft Office PowerPoint</Application>
  <PresentationFormat>Экран (4:3)</PresentationFormat>
  <Paragraphs>109</Paragraphs>
  <Slides>28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Шаблон оформления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33" baseType="lpstr">
      <vt:lpstr>Arial</vt:lpstr>
      <vt:lpstr>Calibri</vt:lpstr>
      <vt:lpstr>Times New Roman</vt:lpstr>
      <vt:lpstr>Monotype Corsiva</vt:lpstr>
      <vt:lpstr>Тема Office</vt:lpstr>
      <vt:lpstr>Слайд 1</vt:lpstr>
      <vt:lpstr>Слайд 2</vt:lpstr>
      <vt:lpstr>В настоящее время выявляется большое количество детей, имеющих нарушения речи. Причин для этого может быть достаточно много: </vt:lpstr>
      <vt:lpstr>Слайд 4</vt:lpstr>
      <vt:lpstr>Слайд 5</vt:lpstr>
      <vt:lpstr>Важным средством профилактики недостатков речи у детей является  правильная речь взрослых: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</vt:vector>
  </TitlesOfParts>
  <Company>Krokoz™ Inc.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а</dc:creator>
  <cp:lastModifiedBy>Пользователь</cp:lastModifiedBy>
  <cp:revision>32</cp:revision>
  <dcterms:created xsi:type="dcterms:W3CDTF">2015-12-05T08:52:27Z</dcterms:created>
  <dcterms:modified xsi:type="dcterms:W3CDTF">2015-12-08T07:11:58Z</dcterms:modified>
</cp:coreProperties>
</file>